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0" r:id="rId2"/>
  </p:sldIdLst>
  <p:sldSz cx="12192000" cy="6858000"/>
  <p:notesSz cx="6797675" cy="9928225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-4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6EF29-6E58-4D78-8341-FC8681D95E51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5F887-A716-4987-9526-2B4A2B69953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59256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8E677-45EB-42E2-BEDB-14684D1550F8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F4134-C904-49A5-B45A-4B1A030DEF2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19807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8403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6785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1896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341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16191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4873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0739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8088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2874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4345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739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B3EC3-059D-46A5-BE89-1EECAAA5E1ED}" type="datetimeFigureOut">
              <a:rPr lang="es-PE" smtClean="0"/>
              <a:t>25/09/2023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32837-E349-4681-A003-E24973A31EE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119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93 Llamada rectangular"/>
          <p:cNvSpPr/>
          <p:nvPr/>
        </p:nvSpPr>
        <p:spPr>
          <a:xfrm flipH="1">
            <a:off x="2088134" y="1426714"/>
            <a:ext cx="7379914" cy="1078741"/>
          </a:xfrm>
          <a:prstGeom prst="wedgeRectCallout">
            <a:avLst>
              <a:gd name="adj1" fmla="val -20833"/>
              <a:gd name="adj2" fmla="val 7945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n>
                <a:solidFill>
                  <a:schemeClr val="accent5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7" name="object 20"/>
          <p:cNvSpPr txBox="1">
            <a:spLocks noChangeArrowheads="1"/>
          </p:cNvSpPr>
          <p:nvPr/>
        </p:nvSpPr>
        <p:spPr bwMode="auto">
          <a:xfrm>
            <a:off x="6173290" y="1922213"/>
            <a:ext cx="176212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938"/>
              </a:lnSpc>
              <a:spcBef>
                <a:spcPts val="100"/>
              </a:spcBef>
            </a:pPr>
            <a:r>
              <a:rPr lang="es-PE" sz="2700" b="1" baseline="3000" dirty="0">
                <a:solidFill>
                  <a:srgbClr val="FFFFFF"/>
                </a:solidFill>
                <a:cs typeface="Calibri" pitchFamily="34" charset="0"/>
              </a:rPr>
              <a:t>1</a:t>
            </a:r>
            <a:endParaRPr lang="es-PE" dirty="0">
              <a:cs typeface="Calibri" pitchFamily="34" charset="0"/>
            </a:endParaRPr>
          </a:p>
        </p:txBody>
      </p:sp>
      <p:sp>
        <p:nvSpPr>
          <p:cNvPr id="50" name="object 11"/>
          <p:cNvSpPr txBox="1">
            <a:spLocks noChangeArrowheads="1"/>
          </p:cNvSpPr>
          <p:nvPr/>
        </p:nvSpPr>
        <p:spPr bwMode="auto">
          <a:xfrm>
            <a:off x="1478534" y="761259"/>
            <a:ext cx="9243860" cy="329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325"/>
              </a:lnSpc>
              <a:spcBef>
                <a:spcPts val="63"/>
              </a:spcBef>
            </a:pPr>
            <a:r>
              <a:rPr lang="es-PE" sz="2400" b="1" baseline="2000" dirty="0" smtClean="0">
                <a:latin typeface="Arial" pitchFamily="34" charset="0"/>
              </a:rPr>
              <a:t>MAPA DE PROCESOS DE LA GERENCIA REGIONAL DE AGRICULTURA DE ANCASH</a:t>
            </a:r>
            <a:endParaRPr lang="es-PE" sz="2400" b="1" dirty="0">
              <a:latin typeface="Arial" pitchFamily="34" charset="0"/>
            </a:endParaRPr>
          </a:p>
        </p:txBody>
      </p:sp>
      <p:sp>
        <p:nvSpPr>
          <p:cNvPr id="51" name="object 11"/>
          <p:cNvSpPr txBox="1">
            <a:spLocks noChangeArrowheads="1"/>
          </p:cNvSpPr>
          <p:nvPr/>
        </p:nvSpPr>
        <p:spPr bwMode="auto">
          <a:xfrm>
            <a:off x="10345367" y="736894"/>
            <a:ext cx="1273610" cy="304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325"/>
              </a:lnSpc>
              <a:spcBef>
                <a:spcPts val="63"/>
              </a:spcBef>
            </a:pPr>
            <a:r>
              <a:rPr lang="es-PE" sz="2400" b="1" baseline="2000" dirty="0" smtClean="0">
                <a:latin typeface="Arial" pitchFamily="34" charset="0"/>
              </a:rPr>
              <a:t>NIVEL</a:t>
            </a:r>
            <a:r>
              <a:rPr lang="es-PE" sz="2400" b="1" dirty="0" smtClean="0">
                <a:latin typeface="Arial" pitchFamily="34" charset="0"/>
              </a:rPr>
              <a:t> </a:t>
            </a:r>
            <a:r>
              <a:rPr lang="es-PE" b="1" dirty="0" smtClean="0">
                <a:latin typeface="Arial" pitchFamily="34" charset="0"/>
              </a:rPr>
              <a:t>0</a:t>
            </a:r>
            <a:endParaRPr lang="es-PE" b="1" dirty="0">
              <a:latin typeface="Arial" pitchFamily="34" charset="0"/>
            </a:endParaRPr>
          </a:p>
        </p:txBody>
      </p:sp>
      <p:sp>
        <p:nvSpPr>
          <p:cNvPr id="53" name="object 32"/>
          <p:cNvSpPr>
            <a:spLocks/>
          </p:cNvSpPr>
          <p:nvPr/>
        </p:nvSpPr>
        <p:spPr bwMode="auto">
          <a:xfrm>
            <a:off x="3392977" y="1615307"/>
            <a:ext cx="1269679" cy="506176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26" name="object 11"/>
          <p:cNvSpPr txBox="1">
            <a:spLocks noChangeArrowheads="1"/>
          </p:cNvSpPr>
          <p:nvPr/>
        </p:nvSpPr>
        <p:spPr bwMode="auto">
          <a:xfrm>
            <a:off x="3280608" y="1558852"/>
            <a:ext cx="1433248" cy="794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PE 01.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Gestión del Planeamiento Institucional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44" name="object 11"/>
          <p:cNvSpPr txBox="1">
            <a:spLocks noChangeArrowheads="1"/>
          </p:cNvSpPr>
          <p:nvPr/>
        </p:nvSpPr>
        <p:spPr bwMode="auto">
          <a:xfrm>
            <a:off x="2039366" y="1097496"/>
            <a:ext cx="3380938" cy="329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325"/>
              </a:lnSpc>
              <a:spcBef>
                <a:spcPts val="63"/>
              </a:spcBef>
            </a:pPr>
            <a:r>
              <a:rPr lang="es-PE" b="1" baseline="2000" dirty="0" smtClean="0">
                <a:latin typeface="Arial" pitchFamily="34" charset="0"/>
              </a:rPr>
              <a:t>PE. PROCESOS ESTRATEGICOS</a:t>
            </a:r>
            <a:endParaRPr lang="es-PE" b="1" dirty="0">
              <a:latin typeface="Arial" pitchFamily="34" charset="0"/>
            </a:endParaRPr>
          </a:p>
        </p:txBody>
      </p:sp>
      <p:sp>
        <p:nvSpPr>
          <p:cNvPr id="57" name="object 32"/>
          <p:cNvSpPr>
            <a:spLocks/>
          </p:cNvSpPr>
          <p:nvPr/>
        </p:nvSpPr>
        <p:spPr bwMode="auto">
          <a:xfrm>
            <a:off x="7839392" y="1694555"/>
            <a:ext cx="1304607" cy="475899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58" name="object 11"/>
          <p:cNvSpPr txBox="1">
            <a:spLocks noChangeArrowheads="1"/>
          </p:cNvSpPr>
          <p:nvPr/>
        </p:nvSpPr>
        <p:spPr bwMode="auto">
          <a:xfrm>
            <a:off x="7785552" y="1700994"/>
            <a:ext cx="1433248" cy="34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PE 04.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Gestión del Control Institucional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69" name="object 28"/>
          <p:cNvSpPr txBox="1">
            <a:spLocks noChangeArrowheads="1"/>
          </p:cNvSpPr>
          <p:nvPr/>
        </p:nvSpPr>
        <p:spPr bwMode="auto">
          <a:xfrm rot="16200000">
            <a:off x="-730471" y="3301256"/>
            <a:ext cx="4363599" cy="8056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/>
          <a:lstStyle>
            <a:lvl1pPr marL="96838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25"/>
              </a:lnSpc>
              <a:spcBef>
                <a:spcPts val="63"/>
              </a:spcBef>
            </a:pPr>
            <a:endParaRPr lang="es-PE" sz="1100" b="1" dirty="0" smtClean="0">
              <a:solidFill>
                <a:srgbClr val="232146"/>
              </a:solidFill>
              <a:latin typeface="Arial" pitchFamily="34" charset="0"/>
            </a:endParaRPr>
          </a:p>
          <a:p>
            <a:pPr eaLnBrk="1" hangingPunct="1">
              <a:lnSpc>
                <a:spcPts val="1225"/>
              </a:lnSpc>
              <a:spcBef>
                <a:spcPts val="63"/>
              </a:spcBef>
            </a:pPr>
            <a:r>
              <a:rPr lang="es-PE" sz="1100" b="1" dirty="0" smtClean="0">
                <a:solidFill>
                  <a:srgbClr val="232146"/>
                </a:solidFill>
                <a:latin typeface="Arial" pitchFamily="34" charset="0"/>
              </a:rPr>
              <a:t>Gobierno Nacional:</a:t>
            </a:r>
            <a:r>
              <a:rPr lang="es-PE" sz="1100" dirty="0" smtClean="0">
                <a:solidFill>
                  <a:srgbClr val="232146"/>
                </a:solidFill>
                <a:latin typeface="Arial" pitchFamily="34" charset="0"/>
              </a:rPr>
              <a:t> Políticas Nacionales, Planes y Programas.</a:t>
            </a:r>
          </a:p>
          <a:p>
            <a:pPr eaLnBrk="1" hangingPunct="1">
              <a:lnSpc>
                <a:spcPts val="1225"/>
              </a:lnSpc>
              <a:spcBef>
                <a:spcPts val="63"/>
              </a:spcBef>
            </a:pPr>
            <a:r>
              <a:rPr lang="es-PE" sz="1100" b="1" dirty="0" smtClean="0">
                <a:solidFill>
                  <a:srgbClr val="232146"/>
                </a:solidFill>
                <a:latin typeface="Arial" pitchFamily="34" charset="0"/>
              </a:rPr>
              <a:t>Gobierno Regional:</a:t>
            </a:r>
            <a:r>
              <a:rPr lang="es-PE" sz="1100" dirty="0" smtClean="0">
                <a:solidFill>
                  <a:srgbClr val="232146"/>
                </a:solidFill>
                <a:latin typeface="Arial" pitchFamily="34" charset="0"/>
              </a:rPr>
              <a:t> Políticas Regionales,, Planes y Programas.</a:t>
            </a:r>
          </a:p>
          <a:p>
            <a:pPr eaLnBrk="1" hangingPunct="1">
              <a:lnSpc>
                <a:spcPts val="1225"/>
              </a:lnSpc>
              <a:spcBef>
                <a:spcPts val="63"/>
              </a:spcBef>
            </a:pPr>
            <a:r>
              <a:rPr lang="es-PE" sz="1100" b="1" dirty="0" smtClean="0">
                <a:solidFill>
                  <a:srgbClr val="232146"/>
                </a:solidFill>
                <a:latin typeface="Arial" pitchFamily="34" charset="0"/>
              </a:rPr>
              <a:t>Ciudadano:             </a:t>
            </a:r>
            <a:r>
              <a:rPr lang="es-PE" sz="1100" dirty="0" smtClean="0">
                <a:solidFill>
                  <a:srgbClr val="232146"/>
                </a:solidFill>
                <a:latin typeface="Arial" pitchFamily="34" charset="0"/>
              </a:rPr>
              <a:t>  Parte interesada con necesidades.</a:t>
            </a:r>
            <a:endParaRPr lang="es-PE" sz="1100" dirty="0">
              <a:latin typeface="Arial" pitchFamily="34" charset="0"/>
            </a:endParaRPr>
          </a:p>
        </p:txBody>
      </p:sp>
      <p:sp>
        <p:nvSpPr>
          <p:cNvPr id="70" name="object 28"/>
          <p:cNvSpPr txBox="1">
            <a:spLocks noChangeArrowheads="1"/>
          </p:cNvSpPr>
          <p:nvPr/>
        </p:nvSpPr>
        <p:spPr bwMode="auto">
          <a:xfrm rot="16200000">
            <a:off x="8941762" y="3446405"/>
            <a:ext cx="4320927" cy="4726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/>
          <a:lstStyle>
            <a:lvl1pPr marL="96838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1225"/>
              </a:lnSpc>
              <a:spcBef>
                <a:spcPts val="63"/>
              </a:spcBef>
            </a:pPr>
            <a:endParaRPr lang="es-PE" sz="1100" b="1" dirty="0" smtClean="0">
              <a:solidFill>
                <a:srgbClr val="232146"/>
              </a:solidFill>
              <a:latin typeface="Arial" pitchFamily="34" charset="0"/>
            </a:endParaRPr>
          </a:p>
          <a:p>
            <a:pPr algn="ctr" eaLnBrk="1" hangingPunct="1">
              <a:lnSpc>
                <a:spcPts val="1225"/>
              </a:lnSpc>
              <a:spcBef>
                <a:spcPts val="63"/>
              </a:spcBef>
            </a:pPr>
            <a:r>
              <a:rPr lang="es-PE" sz="1100" b="1" dirty="0" smtClean="0">
                <a:solidFill>
                  <a:srgbClr val="232146"/>
                </a:solidFill>
                <a:latin typeface="Arial" pitchFamily="34" charset="0"/>
              </a:rPr>
              <a:t>Ciudadano</a:t>
            </a:r>
            <a:r>
              <a:rPr lang="es-PE" sz="1100" dirty="0" smtClean="0">
                <a:solidFill>
                  <a:srgbClr val="232146"/>
                </a:solidFill>
                <a:latin typeface="Arial" pitchFamily="34" charset="0"/>
              </a:rPr>
              <a:t>: Parte interesada  con necesidades satisfechas</a:t>
            </a:r>
            <a:endParaRPr lang="es-PE" sz="1100" dirty="0">
              <a:latin typeface="Arial" pitchFamily="34" charset="0"/>
            </a:endParaRPr>
          </a:p>
        </p:txBody>
      </p:sp>
      <p:sp>
        <p:nvSpPr>
          <p:cNvPr id="72" name="object 32"/>
          <p:cNvSpPr>
            <a:spLocks/>
          </p:cNvSpPr>
          <p:nvPr/>
        </p:nvSpPr>
        <p:spPr bwMode="auto">
          <a:xfrm>
            <a:off x="5719008" y="1633595"/>
            <a:ext cx="1269679" cy="506176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71" name="object 11"/>
          <p:cNvSpPr txBox="1">
            <a:spLocks noChangeArrowheads="1"/>
          </p:cNvSpPr>
          <p:nvPr/>
        </p:nvSpPr>
        <p:spPr bwMode="auto">
          <a:xfrm>
            <a:off x="5578800" y="1613716"/>
            <a:ext cx="1433248" cy="794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PE 02.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Gestión de Modernización Institucional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73" name="object 11"/>
          <p:cNvSpPr txBox="1">
            <a:spLocks noChangeArrowheads="1"/>
          </p:cNvSpPr>
          <p:nvPr/>
        </p:nvSpPr>
        <p:spPr bwMode="auto">
          <a:xfrm>
            <a:off x="2045462" y="2603208"/>
            <a:ext cx="3380938" cy="329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325"/>
              </a:lnSpc>
              <a:spcBef>
                <a:spcPts val="63"/>
              </a:spcBef>
            </a:pPr>
            <a:r>
              <a:rPr lang="es-PE" b="1" baseline="2000" dirty="0" smtClean="0">
                <a:latin typeface="Arial" pitchFamily="34" charset="0"/>
              </a:rPr>
              <a:t>PM. PROCESOS MISIONALES U OPERATIVOS</a:t>
            </a:r>
            <a:endParaRPr lang="es-PE" b="1" dirty="0">
              <a:latin typeface="Arial" pitchFamily="34" charset="0"/>
            </a:endParaRPr>
          </a:p>
        </p:txBody>
      </p:sp>
      <p:sp>
        <p:nvSpPr>
          <p:cNvPr id="74" name="object 11"/>
          <p:cNvSpPr txBox="1">
            <a:spLocks noChangeArrowheads="1"/>
          </p:cNvSpPr>
          <p:nvPr/>
        </p:nvSpPr>
        <p:spPr bwMode="auto">
          <a:xfrm>
            <a:off x="2088134" y="4255224"/>
            <a:ext cx="3380938" cy="329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1325"/>
              </a:lnSpc>
              <a:spcBef>
                <a:spcPts val="63"/>
              </a:spcBef>
            </a:pPr>
            <a:r>
              <a:rPr lang="es-PE" b="1" baseline="2000" dirty="0" smtClean="0">
                <a:latin typeface="Arial" pitchFamily="34" charset="0"/>
              </a:rPr>
              <a:t>PA. PROCESOS DE APOYO O SOPORTE</a:t>
            </a:r>
            <a:endParaRPr lang="es-PE" b="1" dirty="0">
              <a:latin typeface="Arial" pitchFamily="34" charset="0"/>
            </a:endParaRPr>
          </a:p>
        </p:txBody>
      </p:sp>
      <p:sp>
        <p:nvSpPr>
          <p:cNvPr id="4" name="3 Flecha derecha"/>
          <p:cNvSpPr/>
          <p:nvPr/>
        </p:nvSpPr>
        <p:spPr>
          <a:xfrm>
            <a:off x="2088134" y="2335046"/>
            <a:ext cx="8634260" cy="2249397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2 Pentágono"/>
          <p:cNvSpPr/>
          <p:nvPr/>
        </p:nvSpPr>
        <p:spPr>
          <a:xfrm>
            <a:off x="2633472" y="3072384"/>
            <a:ext cx="2122368" cy="658368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5" name="object 11"/>
          <p:cNvSpPr txBox="1">
            <a:spLocks noChangeArrowheads="1"/>
          </p:cNvSpPr>
          <p:nvPr/>
        </p:nvSpPr>
        <p:spPr bwMode="auto">
          <a:xfrm>
            <a:off x="2542992" y="3137716"/>
            <a:ext cx="2042160" cy="794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PM 01.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Gestión de Titulación de Tierras de Predios Rurales y Comunidades Campesinas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79" name="78 Pentágono"/>
          <p:cNvSpPr/>
          <p:nvPr/>
        </p:nvSpPr>
        <p:spPr>
          <a:xfrm>
            <a:off x="7345680" y="3078480"/>
            <a:ext cx="2122368" cy="658368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8" name="77 Pentágono"/>
          <p:cNvSpPr/>
          <p:nvPr/>
        </p:nvSpPr>
        <p:spPr>
          <a:xfrm>
            <a:off x="4980432" y="3102864"/>
            <a:ext cx="2122368" cy="658368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5 Llamada rectangular"/>
          <p:cNvSpPr/>
          <p:nvPr/>
        </p:nvSpPr>
        <p:spPr>
          <a:xfrm rot="10800000">
            <a:off x="2088134" y="4712076"/>
            <a:ext cx="7494778" cy="1505844"/>
          </a:xfrm>
          <a:prstGeom prst="wedgeRectCallout">
            <a:avLst>
              <a:gd name="adj1" fmla="val -20996"/>
              <a:gd name="adj2" fmla="val 77883"/>
            </a:avLst>
          </a:prstGeom>
          <a:solidFill>
            <a:schemeClr val="bg1">
              <a:lumMod val="95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n>
                <a:solidFill>
                  <a:srgbClr val="00B0F0"/>
                </a:solidFill>
              </a:ln>
            </a:endParaRPr>
          </a:p>
        </p:txBody>
      </p:sp>
      <p:sp>
        <p:nvSpPr>
          <p:cNvPr id="76" name="object 11"/>
          <p:cNvSpPr txBox="1">
            <a:spLocks noChangeArrowheads="1"/>
          </p:cNvSpPr>
          <p:nvPr/>
        </p:nvSpPr>
        <p:spPr bwMode="auto">
          <a:xfrm>
            <a:off x="4938720" y="3192580"/>
            <a:ext cx="2042160" cy="794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PM 02.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Recursos Naturales y de Infraestructura Agraria de Riego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77" name="object 11"/>
          <p:cNvSpPr txBox="1">
            <a:spLocks noChangeArrowheads="1"/>
          </p:cNvSpPr>
          <p:nvPr/>
        </p:nvSpPr>
        <p:spPr bwMode="auto">
          <a:xfrm>
            <a:off x="7218624" y="3156004"/>
            <a:ext cx="2042160" cy="794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PM 03.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Gestión de Competitividad Agraria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81" name="object 32"/>
          <p:cNvSpPr>
            <a:spLocks/>
          </p:cNvSpPr>
          <p:nvPr/>
        </p:nvSpPr>
        <p:spPr bwMode="auto">
          <a:xfrm>
            <a:off x="3517328" y="4882764"/>
            <a:ext cx="1312351" cy="493908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80" name="object 11"/>
          <p:cNvSpPr txBox="1">
            <a:spLocks noChangeArrowheads="1"/>
          </p:cNvSpPr>
          <p:nvPr/>
        </p:nvSpPr>
        <p:spPr bwMode="auto">
          <a:xfrm>
            <a:off x="3433008" y="4954324"/>
            <a:ext cx="1433248" cy="39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PA 01.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Administración Financiera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82" name="object 32"/>
          <p:cNvSpPr>
            <a:spLocks/>
          </p:cNvSpPr>
          <p:nvPr/>
        </p:nvSpPr>
        <p:spPr bwMode="auto">
          <a:xfrm>
            <a:off x="5315648" y="4901052"/>
            <a:ext cx="1312351" cy="493908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83" name="object 11"/>
          <p:cNvSpPr txBox="1">
            <a:spLocks noChangeArrowheads="1"/>
          </p:cNvSpPr>
          <p:nvPr/>
        </p:nvSpPr>
        <p:spPr bwMode="auto">
          <a:xfrm>
            <a:off x="5243520" y="4936036"/>
            <a:ext cx="1433248" cy="39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PA 02.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Recursos Humanos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92" name="object 32"/>
          <p:cNvSpPr>
            <a:spLocks/>
          </p:cNvSpPr>
          <p:nvPr/>
        </p:nvSpPr>
        <p:spPr bwMode="auto">
          <a:xfrm>
            <a:off x="7168832" y="4888860"/>
            <a:ext cx="1312351" cy="493908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93" name="object 11"/>
          <p:cNvSpPr txBox="1">
            <a:spLocks noChangeArrowheads="1"/>
          </p:cNvSpPr>
          <p:nvPr/>
        </p:nvSpPr>
        <p:spPr bwMode="auto">
          <a:xfrm>
            <a:off x="7047936" y="4972612"/>
            <a:ext cx="1433248" cy="39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PA 03.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Logística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86" name="object 32"/>
          <p:cNvSpPr>
            <a:spLocks/>
          </p:cNvSpPr>
          <p:nvPr/>
        </p:nvSpPr>
        <p:spPr bwMode="auto">
          <a:xfrm>
            <a:off x="6498272" y="5614535"/>
            <a:ext cx="1312351" cy="493908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87" name="object 11"/>
          <p:cNvSpPr txBox="1">
            <a:spLocks noChangeArrowheads="1"/>
          </p:cNvSpPr>
          <p:nvPr/>
        </p:nvSpPr>
        <p:spPr bwMode="auto">
          <a:xfrm>
            <a:off x="6474912" y="5661711"/>
            <a:ext cx="1242624" cy="39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PA 06.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Gestión Jurídica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88" name="object 32"/>
          <p:cNvSpPr>
            <a:spLocks/>
          </p:cNvSpPr>
          <p:nvPr/>
        </p:nvSpPr>
        <p:spPr bwMode="auto">
          <a:xfrm>
            <a:off x="4888928" y="5638919"/>
            <a:ext cx="1312351" cy="493908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89" name="object 11"/>
          <p:cNvSpPr txBox="1">
            <a:spLocks noChangeArrowheads="1"/>
          </p:cNvSpPr>
          <p:nvPr/>
        </p:nvSpPr>
        <p:spPr bwMode="auto">
          <a:xfrm>
            <a:off x="4888928" y="5625135"/>
            <a:ext cx="1312352" cy="39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PA 05.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Información Agraria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90" name="object 32"/>
          <p:cNvSpPr>
            <a:spLocks/>
          </p:cNvSpPr>
          <p:nvPr/>
        </p:nvSpPr>
        <p:spPr bwMode="auto">
          <a:xfrm>
            <a:off x="3023552" y="5638919"/>
            <a:ext cx="1450912" cy="493908"/>
          </a:xfrm>
          <a:custGeom>
            <a:avLst/>
            <a:gdLst>
              <a:gd name="T0" fmla="*/ 0 w 3681983"/>
              <a:gd name="T1" fmla="*/ 184699 h 1107947"/>
              <a:gd name="T2" fmla="*/ 0 w 3681983"/>
              <a:gd name="T3" fmla="*/ 923503 h 1107947"/>
              <a:gd name="T4" fmla="*/ 612 w 3681983"/>
              <a:gd name="T5" fmla="*/ 938650 h 1107947"/>
              <a:gd name="T6" fmla="*/ 9420 w 3681983"/>
              <a:gd name="T7" fmla="*/ 981881 h 1107947"/>
              <a:gd name="T8" fmla="*/ 27682 w 3681983"/>
              <a:gd name="T9" fmla="*/ 1020794 h 1107947"/>
              <a:gd name="T10" fmla="*/ 54116 w 3681983"/>
              <a:gd name="T11" fmla="*/ 1054105 h 1107947"/>
              <a:gd name="T12" fmla="*/ 87437 w 3681983"/>
              <a:gd name="T13" fmla="*/ 1080531 h 1107947"/>
              <a:gd name="T14" fmla="*/ 126362 w 3681983"/>
              <a:gd name="T15" fmla="*/ 1098787 h 1107947"/>
              <a:gd name="T16" fmla="*/ 169607 w 3681983"/>
              <a:gd name="T17" fmla="*/ 1107591 h 1107947"/>
              <a:gd name="T18" fmla="*/ 184759 w 3681983"/>
              <a:gd name="T19" fmla="*/ 1108203 h 1107947"/>
              <a:gd name="T20" fmla="*/ 3499258 w 3681983"/>
              <a:gd name="T21" fmla="*/ 1108203 h 1107947"/>
              <a:gd name="T22" fmla="*/ 3543657 w 3681983"/>
              <a:gd name="T23" fmla="*/ 1102835 h 1107947"/>
              <a:gd name="T24" fmla="*/ 3584164 w 3681983"/>
              <a:gd name="T25" fmla="*/ 1087588 h 1107947"/>
              <a:gd name="T26" fmla="*/ 3619496 w 3681983"/>
              <a:gd name="T27" fmla="*/ 1063742 h 1107947"/>
              <a:gd name="T28" fmla="*/ 3648368 w 3681983"/>
              <a:gd name="T29" fmla="*/ 1032583 h 1107947"/>
              <a:gd name="T30" fmla="*/ 3669498 w 3681983"/>
              <a:gd name="T31" fmla="*/ 995396 h 1107947"/>
              <a:gd name="T32" fmla="*/ 3681600 w 3681983"/>
              <a:gd name="T33" fmla="*/ 953461 h 1107947"/>
              <a:gd name="T34" fmla="*/ 3684017 w 3681983"/>
              <a:gd name="T35" fmla="*/ 923503 h 1107947"/>
              <a:gd name="T36" fmla="*/ 3684017 w 3681983"/>
              <a:gd name="T37" fmla="*/ 184699 h 1107947"/>
              <a:gd name="T38" fmla="*/ 3678649 w 3681983"/>
              <a:gd name="T39" fmla="*/ 140315 h 1107947"/>
              <a:gd name="T40" fmla="*/ 3663395 w 3681983"/>
              <a:gd name="T41" fmla="*/ 99822 h 1107947"/>
              <a:gd name="T42" fmla="*/ 3639542 w 3681983"/>
              <a:gd name="T43" fmla="*/ 64499 h 1107947"/>
              <a:gd name="T44" fmla="*/ 3608373 w 3681983"/>
              <a:gd name="T45" fmla="*/ 35637 h 1107947"/>
              <a:gd name="T46" fmla="*/ 3571174 w 3681983"/>
              <a:gd name="T47" fmla="*/ 14515 h 1107947"/>
              <a:gd name="T48" fmla="*/ 3529226 w 3681983"/>
              <a:gd name="T49" fmla="*/ 2416 h 1107947"/>
              <a:gd name="T50" fmla="*/ 3499258 w 3681983"/>
              <a:gd name="T51" fmla="*/ 0 h 1107947"/>
              <a:gd name="T52" fmla="*/ 184759 w 3681983"/>
              <a:gd name="T53" fmla="*/ 0 h 1107947"/>
              <a:gd name="T54" fmla="*/ 140361 w 3681983"/>
              <a:gd name="T55" fmla="*/ 5368 h 1107947"/>
              <a:gd name="T56" fmla="*/ 99854 w 3681983"/>
              <a:gd name="T57" fmla="*/ 20615 h 1107947"/>
              <a:gd name="T58" fmla="*/ 64521 w 3681983"/>
              <a:gd name="T59" fmla="*/ 44461 h 1107947"/>
              <a:gd name="T60" fmla="*/ 35649 w 3681983"/>
              <a:gd name="T61" fmla="*/ 75620 h 1107947"/>
              <a:gd name="T62" fmla="*/ 14519 w 3681983"/>
              <a:gd name="T63" fmla="*/ 112807 h 1107947"/>
              <a:gd name="T64" fmla="*/ 2418 w 3681983"/>
              <a:gd name="T65" fmla="*/ 154742 h 1107947"/>
              <a:gd name="T66" fmla="*/ 0 w 3681983"/>
              <a:gd name="T67" fmla="*/ 184699 h 110794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3681983" h="1107947">
                <a:moveTo>
                  <a:pt x="0" y="184657"/>
                </a:moveTo>
                <a:lnTo>
                  <a:pt x="0" y="923289"/>
                </a:lnTo>
                <a:lnTo>
                  <a:pt x="612" y="938434"/>
                </a:lnTo>
                <a:lnTo>
                  <a:pt x="9414" y="981655"/>
                </a:lnTo>
                <a:lnTo>
                  <a:pt x="27666" y="1020558"/>
                </a:lnTo>
                <a:lnTo>
                  <a:pt x="54086" y="1053861"/>
                </a:lnTo>
                <a:lnTo>
                  <a:pt x="87389" y="1080281"/>
                </a:lnTo>
                <a:lnTo>
                  <a:pt x="126292" y="1098533"/>
                </a:lnTo>
                <a:lnTo>
                  <a:pt x="169513" y="1107335"/>
                </a:lnTo>
                <a:lnTo>
                  <a:pt x="184657" y="1107947"/>
                </a:lnTo>
                <a:lnTo>
                  <a:pt x="3497326" y="1107947"/>
                </a:lnTo>
                <a:lnTo>
                  <a:pt x="3541700" y="1102581"/>
                </a:lnTo>
                <a:lnTo>
                  <a:pt x="3582185" y="1087336"/>
                </a:lnTo>
                <a:lnTo>
                  <a:pt x="3617498" y="1063496"/>
                </a:lnTo>
                <a:lnTo>
                  <a:pt x="3646354" y="1032345"/>
                </a:lnTo>
                <a:lnTo>
                  <a:pt x="3667472" y="995166"/>
                </a:lnTo>
                <a:lnTo>
                  <a:pt x="3679567" y="953241"/>
                </a:lnTo>
                <a:lnTo>
                  <a:pt x="3681983" y="923289"/>
                </a:lnTo>
                <a:lnTo>
                  <a:pt x="3681983" y="184657"/>
                </a:lnTo>
                <a:lnTo>
                  <a:pt x="3676617" y="140283"/>
                </a:lnTo>
                <a:lnTo>
                  <a:pt x="3661372" y="99798"/>
                </a:lnTo>
                <a:lnTo>
                  <a:pt x="3637532" y="64485"/>
                </a:lnTo>
                <a:lnTo>
                  <a:pt x="3606381" y="35629"/>
                </a:lnTo>
                <a:lnTo>
                  <a:pt x="3569202" y="14511"/>
                </a:lnTo>
                <a:lnTo>
                  <a:pt x="3527277" y="2416"/>
                </a:lnTo>
                <a:lnTo>
                  <a:pt x="3497326" y="0"/>
                </a:lnTo>
                <a:lnTo>
                  <a:pt x="184657" y="0"/>
                </a:lnTo>
                <a:lnTo>
                  <a:pt x="140283" y="5366"/>
                </a:lnTo>
                <a:lnTo>
                  <a:pt x="99798" y="20611"/>
                </a:lnTo>
                <a:lnTo>
                  <a:pt x="64485" y="44451"/>
                </a:lnTo>
                <a:lnTo>
                  <a:pt x="35629" y="75602"/>
                </a:lnTo>
                <a:lnTo>
                  <a:pt x="14511" y="112781"/>
                </a:lnTo>
                <a:lnTo>
                  <a:pt x="2416" y="154706"/>
                </a:lnTo>
                <a:lnTo>
                  <a:pt x="0" y="184657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lIns="0" tIns="0" rIns="0" bIns="0"/>
          <a:lstStyle/>
          <a:p>
            <a:endParaRPr lang="es-PE"/>
          </a:p>
        </p:txBody>
      </p:sp>
      <p:sp>
        <p:nvSpPr>
          <p:cNvPr id="91" name="object 11"/>
          <p:cNvSpPr txBox="1">
            <a:spLocks noChangeArrowheads="1"/>
          </p:cNvSpPr>
          <p:nvPr/>
        </p:nvSpPr>
        <p:spPr bwMode="auto">
          <a:xfrm>
            <a:off x="2975808" y="5667556"/>
            <a:ext cx="1360095" cy="39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ts val="63"/>
              </a:spcBef>
            </a:pPr>
            <a:r>
              <a:rPr lang="es-PE" sz="1400" b="1" baseline="2000" dirty="0" smtClean="0">
                <a:latin typeface="Arial" pitchFamily="34" charset="0"/>
              </a:rPr>
              <a:t>PA 04.</a:t>
            </a:r>
            <a:r>
              <a:rPr lang="es-PE" sz="1400" b="1" dirty="0" smtClean="0">
                <a:latin typeface="Arial" pitchFamily="34" charset="0"/>
              </a:rPr>
              <a:t> </a:t>
            </a:r>
            <a:r>
              <a:rPr lang="es-PE" sz="1000" b="1" dirty="0" smtClean="0">
                <a:latin typeface="Arial" pitchFamily="34" charset="0"/>
              </a:rPr>
              <a:t>Tecnologías de la Información</a:t>
            </a:r>
            <a:endParaRPr lang="es-PE" sz="1000" b="1" dirty="0">
              <a:latin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8048068" y="6572750"/>
            <a:ext cx="396935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1050" dirty="0">
                <a:solidFill>
                  <a:srgbClr val="FF0000"/>
                </a:solidFill>
              </a:rPr>
              <a:t>Lineamiento N° </a:t>
            </a:r>
            <a:r>
              <a:rPr lang="es-PE" sz="1050" dirty="0" smtClean="0">
                <a:solidFill>
                  <a:srgbClr val="FF0000"/>
                </a:solidFill>
              </a:rPr>
              <a:t>02-2020-SGP, Aprobado RSGP N° 005-2020-PCM-SGP</a:t>
            </a:r>
            <a:endParaRPr lang="es-PE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28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4100</TotalTime>
  <Words>159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Planificacion</cp:lastModifiedBy>
  <cp:revision>311</cp:revision>
  <cp:lastPrinted>2023-09-22T17:22:53Z</cp:lastPrinted>
  <dcterms:created xsi:type="dcterms:W3CDTF">2018-08-23T23:54:09Z</dcterms:created>
  <dcterms:modified xsi:type="dcterms:W3CDTF">2023-09-25T13:56:37Z</dcterms:modified>
</cp:coreProperties>
</file>